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9" r:id="rId2"/>
    <p:sldId id="354" r:id="rId3"/>
    <p:sldId id="318" r:id="rId4"/>
    <p:sldId id="351" r:id="rId5"/>
    <p:sldId id="355" r:id="rId6"/>
    <p:sldId id="356" r:id="rId7"/>
    <p:sldId id="357" r:id="rId8"/>
    <p:sldId id="348" r:id="rId9"/>
    <p:sldId id="352" r:id="rId10"/>
    <p:sldId id="358" r:id="rId11"/>
    <p:sldId id="359" r:id="rId12"/>
  </p:sldIdLst>
  <p:sldSz cx="9001125" cy="6840538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CC00"/>
    <a:srgbClr val="0070C0"/>
    <a:srgbClr val="FF0000"/>
    <a:srgbClr val="E1E1FF"/>
    <a:srgbClr val="000099"/>
    <a:srgbClr val="C0C0C0"/>
    <a:srgbClr val="BFBFBF"/>
    <a:srgbClr val="F2F2F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7" autoAdjust="0"/>
    <p:restoredTop sz="89423" autoAdjust="0"/>
  </p:normalViewPr>
  <p:slideViewPr>
    <p:cSldViewPr>
      <p:cViewPr>
        <p:scale>
          <a:sx n="100" d="100"/>
          <a:sy n="100" d="100"/>
        </p:scale>
        <p:origin x="-1308" y="-72"/>
      </p:cViewPr>
      <p:guideLst>
        <p:guide orient="horz" pos="2155"/>
        <p:guide pos="2835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466" y="-78"/>
      </p:cViewPr>
      <p:guideLst>
        <p:guide orient="horz" pos="2880"/>
        <p:guide pos="2160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B9F0A0D2-D9F5-41CE-840A-EFF00B46B0B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5631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5800"/>
            <a:ext cx="45116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die Formate des Vorlagentextes zu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AB320376-269F-46F9-8A9F-6819D1B11304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2586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10" y="179855"/>
            <a:ext cx="8641728" cy="540069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pc="300">
                <a:solidFill>
                  <a:schemeClr val="bg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62786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80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>
              <a:defRPr sz="140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l">
              <a:defRPr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l">
              <a:defRPr sz="140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l">
              <a:defRPr sz="120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-13" y="6203661"/>
            <a:ext cx="9001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– </a:t>
            </a:r>
            <a:fld id="{F91B66D8-6AA0-42C4-8263-438C15CE38B6}" type="slidenum">
              <a:rPr lang="de-AT" sz="1200" smtClean="0"/>
              <a:pPr algn="ctr"/>
              <a:t>‹Nr.›</a:t>
            </a:fld>
            <a:r>
              <a:rPr lang="de-AT" sz="1200" dirty="0" smtClean="0"/>
              <a:t> –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274488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05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defTabSz="90487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63525" indent="-263525" algn="just" defTabSz="904875" rtl="0" fontAlgn="base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1813" indent="-266700" algn="l" defTabSz="904875" rtl="0" fontAlgn="base">
        <a:spcBef>
          <a:spcPct val="20000"/>
        </a:spcBef>
        <a:spcAft>
          <a:spcPct val="0"/>
        </a:spcAft>
        <a:buSzPct val="75000"/>
        <a:buChar char="o"/>
        <a:defRPr>
          <a:solidFill>
            <a:schemeClr val="tx1"/>
          </a:solidFill>
          <a:latin typeface="+mn-lt"/>
          <a:cs typeface="+mn-cs"/>
        </a:defRPr>
      </a:lvl2pPr>
      <a:lvl3pPr marL="812800" indent="-279400" algn="l" defTabSz="904875" rtl="0" fontAlgn="base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3pPr>
      <a:lvl4pPr marL="1357313" algn="l" defTabSz="904875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+mn-cs"/>
        </a:defRPr>
      </a:lvl4pPr>
      <a:lvl5pPr marL="1809750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5pPr>
      <a:lvl6pPr marL="2266950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6pPr>
      <a:lvl7pPr marL="2724150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7pPr>
      <a:lvl8pPr marL="3181350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8pPr>
      <a:lvl9pPr marL="3638550" algn="l" defTabSz="90487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26658" y="0"/>
            <a:ext cx="9001125" cy="5760568"/>
          </a:xfrm>
          <a:prstGeom prst="rect">
            <a:avLst/>
          </a:prstGeom>
          <a:noFill/>
        </p:spPr>
        <p:txBody>
          <a:bodyPr wrap="square" lIns="360000" tIns="0" rIns="360000" bIns="0" rtlCol="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800" spc="600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Lego </a:t>
            </a:r>
            <a:r>
              <a:rPr lang="en-US" sz="4800" spc="600" dirty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Mindstorms NXT with Java</a:t>
            </a:r>
            <a:endParaRPr lang="de-AT" sz="4800" dirty="0" smtClean="0">
              <a:solidFill>
                <a:schemeClr val="bg1"/>
              </a:solidFill>
            </a:endParaRPr>
          </a:p>
          <a:p>
            <a:endParaRPr lang="de-AT" sz="4800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61950"/>
            <a:r>
              <a:rPr lang="de-AT" sz="1600" i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Mag. DI Bernhard Löwenstein</a:t>
            </a:r>
          </a:p>
          <a:p>
            <a:pPr marL="361950"/>
            <a:endParaRPr lang="de-AT" sz="1600" b="0" dirty="0" smtClean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61950"/>
            <a:r>
              <a:rPr lang="de-AT" sz="1400" b="0" dirty="0" smtClean="0">
                <a:solidFill>
                  <a:schemeClr val="bg1"/>
                </a:solidFill>
              </a:rPr>
              <a:t>Institut zur Förderung des IT-Nachwuchses</a:t>
            </a:r>
          </a:p>
          <a:p>
            <a:pPr marL="361950"/>
            <a:r>
              <a:rPr lang="de-AT" sz="1400" b="0" dirty="0" smtClean="0">
                <a:solidFill>
                  <a:schemeClr val="bg1"/>
                </a:solidFill>
              </a:rPr>
              <a:t>http://www.facebook.com/ifit.org</a:t>
            </a:r>
          </a:p>
          <a:p>
            <a:pPr marL="361950"/>
            <a:r>
              <a:rPr lang="de-AT" sz="1400" b="0" dirty="0" smtClean="0">
                <a:solidFill>
                  <a:schemeClr val="bg1"/>
                </a:solidFill>
              </a:rPr>
              <a:t>b.loewenstein@gmx.at</a:t>
            </a:r>
          </a:p>
        </p:txBody>
      </p:sp>
    </p:spTree>
    <p:extLst>
      <p:ext uri="{BB962C8B-B14F-4D97-AF65-F5344CB8AC3E}">
        <p14:creationId xmlns:p14="http://schemas.microsoft.com/office/powerpoint/2010/main" val="219338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10" y="179855"/>
            <a:ext cx="8641728" cy="1080138"/>
          </a:xfrm>
        </p:spPr>
        <p:txBody>
          <a:bodyPr/>
          <a:lstStyle/>
          <a:p>
            <a:pPr algn="ctr"/>
            <a:r>
              <a:rPr lang="de-AT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&lt;LIVE-CODING&gt;</a:t>
            </a:r>
            <a:br>
              <a:rPr lang="de-AT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b="0" dirty="0" err="1" smtClean="0">
                <a:solidFill>
                  <a:srgbClr val="FFC000"/>
                </a:solidFill>
              </a:rPr>
              <a:t>Shooterbot</a:t>
            </a:r>
            <a:endParaRPr lang="de-AT" b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10" y="179855"/>
            <a:ext cx="8641728" cy="1080138"/>
          </a:xfrm>
        </p:spPr>
        <p:txBody>
          <a:bodyPr/>
          <a:lstStyle/>
          <a:p>
            <a:pPr algn="ctr"/>
            <a:r>
              <a:rPr lang="de-AT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&lt;DEMO&gt;</a:t>
            </a:r>
            <a:br>
              <a:rPr lang="de-AT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b="0" dirty="0" smtClean="0">
                <a:solidFill>
                  <a:srgbClr val="FFC000"/>
                </a:solidFill>
              </a:rPr>
              <a:t>NAO Next Gen</a:t>
            </a:r>
            <a:endParaRPr lang="de-AT" b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3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Zu meiner Person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3000821"/>
          </a:xfrm>
        </p:spPr>
        <p:txBody>
          <a:bodyPr/>
          <a:lstStyle/>
          <a:p>
            <a:r>
              <a:rPr lang="de-AT" dirty="0"/>
              <a:t>Diplomstudium Informatik und Magisterstudium Informatikmanagement – TU Wien</a:t>
            </a:r>
          </a:p>
          <a:p>
            <a:r>
              <a:rPr lang="de-AT" dirty="0"/>
              <a:t>Java Enterprise-Entwickler – Intervista AG Deutschland (bis September 2012)</a:t>
            </a:r>
          </a:p>
          <a:p>
            <a:r>
              <a:rPr lang="de-AT" dirty="0"/>
              <a:t>IT-Trainer und Consultant – </a:t>
            </a:r>
            <a:r>
              <a:rPr lang="de-AT" dirty="0" smtClean="0"/>
              <a:t>javatraining.at, </a:t>
            </a:r>
            <a:r>
              <a:rPr lang="de-AT" dirty="0"/>
              <a:t>TU Wien, WIFI Niederösterreich, …</a:t>
            </a:r>
          </a:p>
          <a:p>
            <a:r>
              <a:rPr lang="de-AT" dirty="0"/>
              <a:t>Fachautor – </a:t>
            </a:r>
            <a:r>
              <a:rPr lang="de-AT" dirty="0" err="1"/>
              <a:t>iX</a:t>
            </a:r>
            <a:r>
              <a:rPr lang="de-AT" dirty="0"/>
              <a:t>, Java Magazin, </a:t>
            </a:r>
            <a:r>
              <a:rPr lang="de-AT" dirty="0" err="1"/>
              <a:t>JavaSPEKTRUM</a:t>
            </a:r>
            <a:r>
              <a:rPr lang="de-AT" dirty="0"/>
              <a:t>, </a:t>
            </a:r>
            <a:r>
              <a:rPr lang="de-AT" dirty="0" smtClean="0"/>
              <a:t>…</a:t>
            </a:r>
          </a:p>
          <a:p>
            <a:r>
              <a:rPr lang="de-AT" dirty="0" smtClean="0"/>
              <a:t>Konferenzsprecher – IBM </a:t>
            </a:r>
            <a:r>
              <a:rPr lang="de-AT" dirty="0" err="1" smtClean="0"/>
              <a:t>DeveloperWorks</a:t>
            </a:r>
            <a:r>
              <a:rPr lang="de-AT" dirty="0" smtClean="0"/>
              <a:t>, JAX, W-JAX, …</a:t>
            </a:r>
            <a:endParaRPr lang="de-AT" dirty="0"/>
          </a:p>
          <a:p>
            <a:r>
              <a:rPr lang="de-AT" dirty="0"/>
              <a:t>Gründer und Obmann – Institut zur Förderung </a:t>
            </a:r>
            <a:r>
              <a:rPr lang="de-AT" dirty="0" smtClean="0"/>
              <a:t>des</a:t>
            </a:r>
            <a:br>
              <a:rPr lang="de-AT" dirty="0" smtClean="0"/>
            </a:br>
            <a:r>
              <a:rPr lang="de-AT" dirty="0" smtClean="0"/>
              <a:t>IT-Nachwuchses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343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de-AT" dirty="0" smtClean="0"/>
              <a:t>Agenda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3277820"/>
          </a:xfrm>
        </p:spPr>
        <p:txBody>
          <a:bodyPr/>
          <a:lstStyle/>
          <a:p>
            <a:r>
              <a:rPr lang="de-AT" dirty="0" smtClean="0"/>
              <a:t>Motivation</a:t>
            </a:r>
          </a:p>
          <a:p>
            <a:r>
              <a:rPr lang="de-AT" dirty="0" smtClean="0"/>
              <a:t>Lego Mindstorms NXT im Überblick</a:t>
            </a:r>
          </a:p>
          <a:p>
            <a:r>
              <a:rPr lang="de-AT" dirty="0" smtClean="0"/>
              <a:t>Aufbau von Lego Mindstorms NXT</a:t>
            </a:r>
          </a:p>
          <a:p>
            <a:r>
              <a:rPr lang="de-A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&lt;VIDEO&gt; </a:t>
            </a:r>
            <a:r>
              <a:rPr lang="de-AT" dirty="0" smtClean="0">
                <a:solidFill>
                  <a:srgbClr val="FFC000"/>
                </a:solidFill>
              </a:rPr>
              <a:t>Drucker + </a:t>
            </a:r>
            <a:r>
              <a:rPr lang="de-AT" dirty="0" smtClean="0">
                <a:solidFill>
                  <a:srgbClr val="FFC000"/>
                </a:solidFill>
              </a:rPr>
              <a:t>Zauberwürfel Solver</a:t>
            </a:r>
            <a:endParaRPr lang="de-AT" dirty="0" smtClean="0">
              <a:solidFill>
                <a:srgbClr val="FFC000"/>
              </a:solidFill>
            </a:endParaRPr>
          </a:p>
          <a:p>
            <a:r>
              <a:rPr lang="de-AT" dirty="0" smtClean="0"/>
              <a:t>leJOS NXJ</a:t>
            </a:r>
          </a:p>
          <a:p>
            <a:r>
              <a:rPr lang="de-AT" dirty="0" err="1" smtClean="0"/>
              <a:t>Behavior</a:t>
            </a:r>
            <a:r>
              <a:rPr lang="de-AT" dirty="0" smtClean="0"/>
              <a:t> </a:t>
            </a:r>
            <a:r>
              <a:rPr lang="de-AT" dirty="0" err="1" smtClean="0"/>
              <a:t>Programming</a:t>
            </a:r>
            <a:endParaRPr lang="de-AT" dirty="0" smtClean="0"/>
          </a:p>
          <a:p>
            <a:r>
              <a:rPr lang="de-A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&lt;LIVE-CODING&gt; </a:t>
            </a:r>
            <a:r>
              <a:rPr lang="de-AT" dirty="0" err="1">
                <a:solidFill>
                  <a:srgbClr val="FFC000"/>
                </a:solidFill>
              </a:rPr>
              <a:t>Shooterbot</a:t>
            </a:r>
            <a:endParaRPr lang="de-AT" dirty="0">
              <a:solidFill>
                <a:srgbClr val="FFC000"/>
              </a:solidFill>
            </a:endParaRPr>
          </a:p>
          <a:p>
            <a:r>
              <a:rPr lang="de-A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&lt;DEMO&gt; </a:t>
            </a:r>
            <a:r>
              <a:rPr lang="de-AT" dirty="0" smtClean="0">
                <a:solidFill>
                  <a:srgbClr val="FFC000"/>
                </a:solidFill>
              </a:rPr>
              <a:t>NAO Next Gen</a:t>
            </a:r>
            <a:endParaRPr lang="de-AT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Motivation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4875181"/>
          </a:xfrm>
        </p:spPr>
        <p:txBody>
          <a:bodyPr/>
          <a:lstStyle/>
          <a:p>
            <a:r>
              <a:rPr lang="de-AT" dirty="0" smtClean="0"/>
              <a:t>Roboter </a:t>
            </a:r>
            <a:r>
              <a:rPr lang="de-AT" dirty="0"/>
              <a:t>faszinieren Menschen, real angreifbar </a:t>
            </a:r>
            <a:r>
              <a:rPr lang="de-AT" dirty="0">
                <a:sym typeface="Wingdings" pitchFamily="2" charset="2"/>
              </a:rPr>
              <a:t> stark motivierend</a:t>
            </a:r>
          </a:p>
          <a:p>
            <a:r>
              <a:rPr lang="de-AT" dirty="0">
                <a:sym typeface="Wingdings" pitchFamily="2" charset="2"/>
              </a:rPr>
              <a:t>direktes Feedback an Lernende ("Roboter fährt gegen Wand")  </a:t>
            </a:r>
            <a:r>
              <a:rPr lang="de-AT" dirty="0" smtClean="0">
                <a:sym typeface="Wingdings" pitchFamily="2" charset="2"/>
              </a:rPr>
              <a:t>Programmieren und Testen </a:t>
            </a:r>
            <a:r>
              <a:rPr lang="de-AT" dirty="0">
                <a:sym typeface="Wingdings" pitchFamily="2" charset="2"/>
              </a:rPr>
              <a:t>macht </a:t>
            </a:r>
            <a:r>
              <a:rPr lang="de-AT" dirty="0" smtClean="0">
                <a:sym typeface="Wingdings" pitchFamily="2" charset="2"/>
              </a:rPr>
              <a:t>Spaß</a:t>
            </a:r>
          </a:p>
          <a:p>
            <a:r>
              <a:rPr lang="de-AT" dirty="0"/>
              <a:t>alternative Ausprägung des Computers (vgl. Smartphone)</a:t>
            </a:r>
            <a:endParaRPr lang="de-AT" dirty="0">
              <a:sym typeface="Wingdings" pitchFamily="2" charset="2"/>
            </a:endParaRPr>
          </a:p>
          <a:p>
            <a:r>
              <a:rPr lang="de-AT" dirty="0"/>
              <a:t>Hardware und Software im direkten Zusammenspiel </a:t>
            </a:r>
            <a:r>
              <a:rPr lang="de-AT" dirty="0" smtClean="0"/>
              <a:t>erlebbar</a:t>
            </a:r>
            <a:br>
              <a:rPr lang="de-AT" dirty="0" smtClean="0"/>
            </a:br>
            <a:r>
              <a:rPr lang="de-AT" dirty="0" smtClean="0">
                <a:sym typeface="Wingdings" pitchFamily="2" charset="2"/>
              </a:rPr>
              <a:t> </a:t>
            </a:r>
            <a:r>
              <a:rPr lang="de-AT" dirty="0" smtClean="0"/>
              <a:t>Systemgedanke</a:t>
            </a:r>
            <a:endParaRPr lang="de-AT" dirty="0">
              <a:sym typeface="Wingdings" pitchFamily="2" charset="2"/>
            </a:endParaRPr>
          </a:p>
          <a:p>
            <a:r>
              <a:rPr lang="de-AT" dirty="0">
                <a:sym typeface="Wingdings" pitchFamily="2" charset="2"/>
              </a:rPr>
              <a:t>skalierbares Medium</a:t>
            </a:r>
          </a:p>
          <a:p>
            <a:pPr lvl="1"/>
            <a:r>
              <a:rPr lang="de-AT" dirty="0">
                <a:sym typeface="Wingdings" pitchFamily="2" charset="2"/>
              </a:rPr>
              <a:t>Stellgrößen</a:t>
            </a:r>
          </a:p>
          <a:p>
            <a:pPr lvl="2"/>
            <a:r>
              <a:rPr lang="de-AT" dirty="0">
                <a:sym typeface="Wingdings" pitchFamily="2" charset="2"/>
              </a:rPr>
              <a:t>Umgebungen und Sprachen</a:t>
            </a:r>
          </a:p>
          <a:p>
            <a:pPr lvl="2"/>
            <a:r>
              <a:rPr lang="de-AT" dirty="0">
                <a:sym typeface="Wingdings" pitchFamily="2" charset="2"/>
              </a:rPr>
              <a:t>Aufgaben</a:t>
            </a:r>
          </a:p>
          <a:p>
            <a:pPr lvl="1"/>
            <a:r>
              <a:rPr lang="de-AT" dirty="0">
                <a:sym typeface="Wingdings" pitchFamily="2" charset="2"/>
              </a:rPr>
              <a:t>Einsatzgebiete</a:t>
            </a:r>
          </a:p>
          <a:p>
            <a:pPr lvl="2"/>
            <a:r>
              <a:rPr lang="de-AT" dirty="0">
                <a:sym typeface="Wingdings" pitchFamily="2" charset="2"/>
              </a:rPr>
              <a:t>unterschiedliche Altersgruppen </a:t>
            </a:r>
            <a:r>
              <a:rPr lang="de-AT" dirty="0" smtClean="0">
                <a:sym typeface="Wingdings" pitchFamily="2" charset="2"/>
              </a:rPr>
              <a:t>(von 9 bis 99 </a:t>
            </a:r>
            <a:r>
              <a:rPr lang="de-AT" dirty="0">
                <a:sym typeface="Wingdings" pitchFamily="2" charset="2"/>
              </a:rPr>
              <a:t>Jahre)</a:t>
            </a:r>
          </a:p>
          <a:p>
            <a:pPr lvl="2"/>
            <a:r>
              <a:rPr lang="de-AT" dirty="0">
                <a:sym typeface="Wingdings" pitchFamily="2" charset="2"/>
              </a:rPr>
              <a:t>unterschiedliche Lerngeschwindigkeiten</a:t>
            </a:r>
          </a:p>
          <a:p>
            <a:pPr lvl="2"/>
            <a:r>
              <a:rPr lang="de-AT" dirty="0">
                <a:sym typeface="Wingdings" pitchFamily="2" charset="2"/>
              </a:rPr>
              <a:t>Gender-Lernunterschiede</a:t>
            </a:r>
          </a:p>
          <a:p>
            <a:pPr lvl="2"/>
            <a:r>
              <a:rPr lang="de-AT" dirty="0" smtClean="0">
                <a:sym typeface="Wingdings" pitchFamily="2" charset="2"/>
              </a:rPr>
              <a:t>Begabtenförderung</a:t>
            </a:r>
          </a:p>
        </p:txBody>
      </p:sp>
    </p:spTree>
    <p:extLst>
      <p:ext uri="{BB962C8B-B14F-4D97-AF65-F5344CB8AC3E}">
        <p14:creationId xmlns:p14="http://schemas.microsoft.com/office/powerpoint/2010/main" val="297911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Lego Mindstorms NXT im Überblick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4893647"/>
          </a:xfrm>
        </p:spPr>
        <p:txBody>
          <a:bodyPr/>
          <a:lstStyle/>
          <a:p>
            <a:r>
              <a:rPr lang="de-AT" dirty="0"/>
              <a:t>Baukastenserie der dänischen Firma Lego</a:t>
            </a:r>
          </a:p>
          <a:p>
            <a:pPr lvl="1"/>
            <a:r>
              <a:rPr lang="de-AT" dirty="0"/>
              <a:t>programmierbarer Mikrocontroller (NXT-Stein)</a:t>
            </a:r>
          </a:p>
          <a:p>
            <a:pPr lvl="1"/>
            <a:r>
              <a:rPr lang="de-AT" dirty="0"/>
              <a:t>Aktoren (Servomotoren)</a:t>
            </a:r>
          </a:p>
          <a:p>
            <a:pPr lvl="1"/>
            <a:r>
              <a:rPr lang="de-AT" dirty="0"/>
              <a:t>Sensoren (Farb-, </a:t>
            </a:r>
            <a:r>
              <a:rPr lang="de-AT" dirty="0" smtClean="0"/>
              <a:t>Berührungs- </a:t>
            </a:r>
            <a:r>
              <a:rPr lang="de-AT" dirty="0"/>
              <a:t>und Ultraschallsensor)</a:t>
            </a:r>
          </a:p>
          <a:p>
            <a:pPr lvl="1"/>
            <a:r>
              <a:rPr lang="de-AT" dirty="0"/>
              <a:t>unzählige </a:t>
            </a:r>
            <a:r>
              <a:rPr lang="de-AT" dirty="0" smtClean="0"/>
              <a:t>Lego-</a:t>
            </a:r>
            <a:r>
              <a:rPr lang="de-AT" dirty="0" err="1" smtClean="0"/>
              <a:t>Technic</a:t>
            </a:r>
            <a:r>
              <a:rPr lang="de-AT" dirty="0" smtClean="0"/>
              <a:t>-Elemente</a:t>
            </a:r>
          </a:p>
          <a:p>
            <a:r>
              <a:rPr lang="de-AT" dirty="0" smtClean="0"/>
              <a:t>Versionsgeschichte: RCX </a:t>
            </a:r>
            <a:r>
              <a:rPr lang="de-AT" dirty="0" smtClean="0">
                <a:sym typeface="Wingdings" pitchFamily="2" charset="2"/>
              </a:rPr>
              <a:t> </a:t>
            </a:r>
            <a:r>
              <a:rPr lang="de-AT" b="1" dirty="0" smtClean="0">
                <a:sym typeface="Wingdings" pitchFamily="2" charset="2"/>
              </a:rPr>
              <a:t>NXT</a:t>
            </a:r>
            <a:r>
              <a:rPr lang="de-AT" dirty="0" smtClean="0">
                <a:sym typeface="Wingdings" pitchFamily="2" charset="2"/>
              </a:rPr>
              <a:t>  EV3 (ab Herbst 2013)</a:t>
            </a:r>
          </a:p>
          <a:p>
            <a:r>
              <a:rPr lang="de-AT" dirty="0"/>
              <a:t>Zusatzhardware von anderen Herstellern </a:t>
            </a:r>
            <a:r>
              <a:rPr lang="de-AT" dirty="0" smtClean="0"/>
              <a:t>erhältlich</a:t>
            </a:r>
            <a:endParaRPr lang="de-AT" dirty="0"/>
          </a:p>
          <a:p>
            <a:r>
              <a:rPr lang="de-AT" dirty="0"/>
              <a:t>verschiedene Umgebungen und Sprachen </a:t>
            </a:r>
            <a:r>
              <a:rPr lang="de-AT" dirty="0" smtClean="0"/>
              <a:t>zur</a:t>
            </a:r>
            <a:br>
              <a:rPr lang="de-AT" dirty="0" smtClean="0"/>
            </a:br>
            <a:r>
              <a:rPr lang="de-AT" dirty="0" smtClean="0"/>
              <a:t>Programmierung</a:t>
            </a:r>
            <a:r>
              <a:rPr lang="de-AT" dirty="0"/>
              <a:t> </a:t>
            </a:r>
            <a:r>
              <a:rPr lang="de-AT" dirty="0" smtClean="0"/>
              <a:t>verfügbar</a:t>
            </a:r>
            <a:endParaRPr lang="de-AT" dirty="0"/>
          </a:p>
          <a:p>
            <a:pPr lvl="1"/>
            <a:r>
              <a:rPr lang="de-AT" dirty="0"/>
              <a:t>NXT-G für ikonische Programmierung</a:t>
            </a:r>
          </a:p>
          <a:p>
            <a:pPr lvl="1"/>
            <a:r>
              <a:rPr lang="de-AT" dirty="0"/>
              <a:t>leJOS NXJ für textuelle Programmierung mit </a:t>
            </a:r>
            <a:r>
              <a:rPr lang="de-AT" dirty="0" err="1"/>
              <a:t>Eclipse</a:t>
            </a:r>
            <a:r>
              <a:rPr lang="de-AT" dirty="0"/>
              <a:t> / Java</a:t>
            </a:r>
          </a:p>
          <a:p>
            <a:r>
              <a:rPr lang="de-AT" dirty="0"/>
              <a:t>Lego-Roboter als Hauptdarsteller</a:t>
            </a:r>
          </a:p>
          <a:p>
            <a:pPr lvl="1"/>
            <a:r>
              <a:rPr lang="de-AT" dirty="0"/>
              <a:t>Humanoide (z. B. Alpha Rex)</a:t>
            </a:r>
          </a:p>
          <a:p>
            <a:pPr lvl="1"/>
            <a:r>
              <a:rPr lang="de-AT" dirty="0"/>
              <a:t>Tiere (z. B. </a:t>
            </a:r>
            <a:r>
              <a:rPr lang="de-AT" dirty="0" err="1"/>
              <a:t>Robogator</a:t>
            </a:r>
            <a:r>
              <a:rPr lang="de-AT" dirty="0"/>
              <a:t>)</a:t>
            </a:r>
          </a:p>
          <a:p>
            <a:pPr lvl="1"/>
            <a:r>
              <a:rPr lang="de-AT" dirty="0"/>
              <a:t>Fahrzeuge (z. B. </a:t>
            </a:r>
            <a:r>
              <a:rPr lang="de-AT" dirty="0" err="1"/>
              <a:t>Shooterbot</a:t>
            </a:r>
            <a:r>
              <a:rPr lang="de-AT" dirty="0"/>
              <a:t>)</a:t>
            </a:r>
          </a:p>
          <a:p>
            <a:pPr lvl="1"/>
            <a:r>
              <a:rPr lang="de-AT" dirty="0"/>
              <a:t>Maschinen (z. B. Farbsortierer</a:t>
            </a:r>
            <a:r>
              <a:rPr lang="de-AT" dirty="0" smtClean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273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40" y="1150808"/>
            <a:ext cx="5013796" cy="5329852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80010" y="179855"/>
            <a:ext cx="8641728" cy="540069"/>
          </a:xfrm>
          <a:prstGeom prst="rect">
            <a:avLst/>
          </a:prstGeom>
        </p:spPr>
        <p:txBody>
          <a:bodyPr/>
          <a:lstStyle>
            <a:lvl1pPr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2pPr>
            <a:lvl3pPr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3pPr>
            <a:lvl4pPr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4pPr>
            <a:lvl5pPr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defTabSz="904875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de-AT" kern="0" dirty="0" smtClean="0"/>
              <a:t>Aufbau von Lego Mindstorms NXT</a:t>
            </a:r>
            <a:endParaRPr lang="de-AT" kern="0" dirty="0"/>
          </a:p>
        </p:txBody>
      </p:sp>
    </p:spTree>
    <p:extLst>
      <p:ext uri="{BB962C8B-B14F-4D97-AF65-F5344CB8AC3E}">
        <p14:creationId xmlns:p14="http://schemas.microsoft.com/office/powerpoint/2010/main" val="3361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010" y="179855"/>
            <a:ext cx="8641728" cy="1080138"/>
          </a:xfrm>
        </p:spPr>
        <p:txBody>
          <a:bodyPr/>
          <a:lstStyle/>
          <a:p>
            <a:pPr algn="ctr"/>
            <a:r>
              <a:rPr lang="de-AT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&lt;VIDEO&gt;</a:t>
            </a:r>
            <a:br>
              <a:rPr lang="de-AT" dirty="0" smtClean="0">
                <a:solidFill>
                  <a:srgbClr val="FFC000"/>
                </a:solidFill>
                <a:effectLst>
                  <a:glow rad="635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b="0" dirty="0" smtClean="0">
                <a:solidFill>
                  <a:srgbClr val="FFC000"/>
                </a:solidFill>
              </a:rPr>
              <a:t>Drucker + </a:t>
            </a:r>
            <a:r>
              <a:rPr lang="de-AT" b="0" dirty="0" smtClean="0">
                <a:solidFill>
                  <a:srgbClr val="FFC000"/>
                </a:solidFill>
              </a:rPr>
              <a:t>Zauberwürfel Solver</a:t>
            </a:r>
            <a:endParaRPr lang="de-AT" b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8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leJOS </a:t>
            </a:r>
            <a:r>
              <a:rPr lang="de-AT" dirty="0"/>
              <a:t>NXJ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4315027"/>
          </a:xfrm>
        </p:spPr>
        <p:txBody>
          <a:bodyPr/>
          <a:lstStyle/>
          <a:p>
            <a:r>
              <a:rPr lang="de-AT" dirty="0" smtClean="0"/>
              <a:t>Java </a:t>
            </a:r>
            <a:r>
              <a:rPr lang="de-AT" dirty="0"/>
              <a:t>API zur Programmierung von Lego Mindstorms NXT</a:t>
            </a:r>
          </a:p>
          <a:p>
            <a:r>
              <a:rPr lang="de-AT" dirty="0" smtClean="0"/>
              <a:t>Plug-In ermöglicht nahtlose Integration in </a:t>
            </a:r>
            <a:r>
              <a:rPr lang="de-AT" dirty="0" err="1" smtClean="0"/>
              <a:t>Eclipse</a:t>
            </a:r>
            <a:endParaRPr lang="de-AT" dirty="0"/>
          </a:p>
          <a:p>
            <a:r>
              <a:rPr lang="de-AT" dirty="0"/>
              <a:t>kostenlos erhältlich und </a:t>
            </a:r>
            <a:r>
              <a:rPr lang="de-AT" dirty="0" smtClean="0"/>
              <a:t>nutzbar</a:t>
            </a:r>
          </a:p>
          <a:p>
            <a:r>
              <a:rPr lang="de-AT" dirty="0" smtClean="0"/>
              <a:t>Installation</a:t>
            </a:r>
            <a:endParaRPr lang="de-AT" dirty="0"/>
          </a:p>
          <a:p>
            <a:pPr lvl="1"/>
            <a:r>
              <a:rPr lang="de-AT" dirty="0"/>
              <a:t>Java SE </a:t>
            </a:r>
            <a:r>
              <a:rPr lang="de-AT" dirty="0" smtClean="0"/>
              <a:t>7 </a:t>
            </a:r>
            <a:r>
              <a:rPr lang="de-AT" dirty="0"/>
              <a:t>(wichtig: 32-Bit-Version)</a:t>
            </a:r>
          </a:p>
          <a:p>
            <a:pPr lvl="1"/>
            <a:r>
              <a:rPr lang="de-AT" dirty="0" err="1" smtClean="0"/>
              <a:t>Eclipse</a:t>
            </a:r>
            <a:r>
              <a:rPr lang="de-AT" dirty="0" smtClean="0"/>
              <a:t> Juno </a:t>
            </a:r>
            <a:r>
              <a:rPr lang="de-AT" dirty="0"/>
              <a:t>(wichtig: 32-Bit-Version)</a:t>
            </a:r>
          </a:p>
          <a:p>
            <a:pPr lvl="1"/>
            <a:r>
              <a:rPr lang="de-AT" dirty="0" err="1"/>
              <a:t>Fantom</a:t>
            </a:r>
            <a:r>
              <a:rPr lang="de-AT" dirty="0"/>
              <a:t> Driver</a:t>
            </a:r>
          </a:p>
          <a:p>
            <a:pPr lvl="1"/>
            <a:r>
              <a:rPr lang="de-AT" dirty="0"/>
              <a:t>leJOS NXJ</a:t>
            </a:r>
          </a:p>
          <a:p>
            <a:pPr lvl="1"/>
            <a:r>
              <a:rPr lang="de-AT" dirty="0" smtClean="0"/>
              <a:t>leJOS </a:t>
            </a:r>
            <a:r>
              <a:rPr lang="de-AT" dirty="0"/>
              <a:t>NXJ </a:t>
            </a:r>
            <a:r>
              <a:rPr lang="de-AT" dirty="0" err="1"/>
              <a:t>Eclipse</a:t>
            </a:r>
            <a:r>
              <a:rPr lang="de-AT" dirty="0"/>
              <a:t> </a:t>
            </a:r>
            <a:r>
              <a:rPr lang="de-AT" dirty="0" err="1" smtClean="0"/>
              <a:t>Plugin</a:t>
            </a:r>
            <a:endParaRPr lang="de-AT" dirty="0" smtClean="0"/>
          </a:p>
          <a:p>
            <a:pPr lvl="1"/>
            <a:r>
              <a:rPr lang="de-AT" dirty="0" err="1"/>
              <a:t>Firmwareupload</a:t>
            </a:r>
            <a:r>
              <a:rPr lang="de-AT" dirty="0"/>
              <a:t> </a:t>
            </a:r>
            <a:r>
              <a:rPr lang="de-AT" dirty="0">
                <a:sym typeface="Wingdings" pitchFamily="2" charset="2"/>
              </a:rPr>
              <a:t> Installation von JVM auf </a:t>
            </a:r>
            <a:r>
              <a:rPr lang="de-AT" dirty="0" smtClean="0">
                <a:sym typeface="Wingdings" pitchFamily="2" charset="2"/>
              </a:rPr>
              <a:t>NXT-Stein</a:t>
            </a:r>
          </a:p>
          <a:p>
            <a:r>
              <a:rPr lang="de-AT" dirty="0" smtClean="0">
                <a:sym typeface="Wingdings" pitchFamily="2" charset="2"/>
              </a:rPr>
              <a:t>Programmierung</a:t>
            </a:r>
          </a:p>
          <a:p>
            <a:pPr lvl="1"/>
            <a:r>
              <a:rPr lang="de-AT" dirty="0" smtClean="0">
                <a:sym typeface="Wingdings" pitchFamily="2" charset="2"/>
              </a:rPr>
              <a:t>entsprechende Klassen kapseln Hardwarebauteile (z. B. </a:t>
            </a:r>
            <a:r>
              <a:rPr lang="de-AT" dirty="0" err="1" smtClean="0">
                <a:sym typeface="Wingdings" pitchFamily="2" charset="2"/>
              </a:rPr>
              <a:t>Motor.A</a:t>
            </a:r>
            <a:r>
              <a:rPr lang="de-AT" dirty="0" smtClean="0">
                <a:sym typeface="Wingdings" pitchFamily="2" charset="2"/>
              </a:rPr>
              <a:t/>
            </a:r>
            <a:br>
              <a:rPr lang="de-AT" dirty="0" smtClean="0">
                <a:sym typeface="Wingdings" pitchFamily="2" charset="2"/>
              </a:rPr>
            </a:br>
            <a:r>
              <a:rPr lang="de-AT" dirty="0" smtClean="0">
                <a:sym typeface="Wingdings" pitchFamily="2" charset="2"/>
              </a:rPr>
              <a:t> Servomotor auf Port A, </a:t>
            </a:r>
            <a:r>
              <a:rPr lang="de-AT" dirty="0" err="1" smtClean="0">
                <a:sym typeface="Wingdings" pitchFamily="2" charset="2"/>
              </a:rPr>
              <a:t>ColorSensor</a:t>
            </a:r>
            <a:r>
              <a:rPr lang="de-AT" dirty="0" smtClean="0">
                <a:sym typeface="Wingdings" pitchFamily="2" charset="2"/>
              </a:rPr>
              <a:t>  Farbsensor)</a:t>
            </a:r>
          </a:p>
          <a:p>
            <a:pPr lvl="1"/>
            <a:r>
              <a:rPr lang="de-AT" dirty="0" smtClean="0">
                <a:sym typeface="Wingdings" pitchFamily="2" charset="2"/>
              </a:rPr>
              <a:t>Kommunikation untereinander via USB und Bluetooth möglich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080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Behavior</a:t>
            </a:r>
            <a:r>
              <a:rPr lang="de-AT" dirty="0"/>
              <a:t> </a:t>
            </a:r>
            <a:r>
              <a:rPr lang="de-AT" dirty="0" err="1" smtClean="0"/>
              <a:t>Programming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10" y="899947"/>
            <a:ext cx="8641104" cy="2625334"/>
          </a:xfrm>
        </p:spPr>
        <p:txBody>
          <a:bodyPr/>
          <a:lstStyle/>
          <a:p>
            <a:r>
              <a:rPr lang="de-AT" dirty="0" smtClean="0"/>
              <a:t>Bestandteil von leJOS NXJ</a:t>
            </a:r>
          </a:p>
          <a:p>
            <a:r>
              <a:rPr lang="de-AT" dirty="0" smtClean="0"/>
              <a:t>ermöglicht einfache Umsetzung von Verhaltensmustern</a:t>
            </a:r>
          </a:p>
          <a:p>
            <a:r>
              <a:rPr lang="de-AT" dirty="0" smtClean="0"/>
              <a:t>Aufbau</a:t>
            </a:r>
          </a:p>
          <a:p>
            <a:pPr lvl="1"/>
            <a:r>
              <a:rPr lang="de-AT" dirty="0" smtClean="0"/>
              <a:t>Klasse </a:t>
            </a:r>
            <a:r>
              <a:rPr lang="de-AT" dirty="0" err="1" smtClean="0"/>
              <a:t>Arbitrator</a:t>
            </a:r>
            <a:r>
              <a:rPr lang="de-AT" dirty="0" smtClean="0"/>
              <a:t> kontrolliert zyklisch, welches Verhaltensmuster zu aktivieren ist</a:t>
            </a:r>
          </a:p>
          <a:p>
            <a:pPr lvl="1"/>
            <a:r>
              <a:rPr lang="de-AT" dirty="0" smtClean="0"/>
              <a:t>Interface </a:t>
            </a:r>
            <a:r>
              <a:rPr lang="de-AT" dirty="0" err="1" smtClean="0"/>
              <a:t>Behavior</a:t>
            </a:r>
            <a:r>
              <a:rPr lang="de-AT" dirty="0" smtClean="0"/>
              <a:t> mit Methoden </a:t>
            </a:r>
            <a:r>
              <a:rPr lang="de-AT" dirty="0" err="1" smtClean="0"/>
              <a:t>action</a:t>
            </a:r>
            <a:r>
              <a:rPr lang="de-AT" dirty="0" smtClean="0"/>
              <a:t>(), </a:t>
            </a:r>
            <a:r>
              <a:rPr lang="de-AT" dirty="0" err="1" smtClean="0"/>
              <a:t>suppress</a:t>
            </a:r>
            <a:r>
              <a:rPr lang="de-AT" dirty="0" smtClean="0"/>
              <a:t>() und </a:t>
            </a:r>
            <a:r>
              <a:rPr lang="de-AT" dirty="0" err="1" smtClean="0"/>
              <a:t>takeControl</a:t>
            </a:r>
            <a:r>
              <a:rPr lang="de-AT" dirty="0" smtClean="0"/>
              <a:t>() dient zur Definition von Verhaltensmustern</a:t>
            </a:r>
          </a:p>
          <a:p>
            <a:r>
              <a:rPr lang="de-AT" dirty="0" smtClean="0"/>
              <a:t>Problem: keine Berücksichtigung des Vorzustands bei</a:t>
            </a:r>
            <a:br>
              <a:rPr lang="de-AT" dirty="0" smtClean="0"/>
            </a:br>
            <a:r>
              <a:rPr lang="de-AT" dirty="0" smtClean="0"/>
              <a:t>Zustandsübergangen </a:t>
            </a:r>
            <a:r>
              <a:rPr lang="de-AT" dirty="0" smtClean="0">
                <a:sym typeface="Wingdings" pitchFamily="2" charset="2"/>
              </a:rPr>
              <a:t> </a:t>
            </a:r>
            <a:r>
              <a:rPr lang="de-AT" dirty="0" err="1" smtClean="0">
                <a:sym typeface="Wingdings" pitchFamily="2" charset="2"/>
              </a:rPr>
              <a:t>StateMachine</a:t>
            </a:r>
            <a:r>
              <a:rPr lang="de-AT" dirty="0" smtClean="0">
                <a:sym typeface="Wingdings" pitchFamily="2" charset="2"/>
              </a:rPr>
              <a:t>-Framework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77426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70C0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Times New Roma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70C0"/>
        </a:hlink>
        <a:folHlink>
          <a:srgbClr val="007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Benutzerdefiniert</PresentationFormat>
  <Paragraphs>78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Standarddesign</vt:lpstr>
      <vt:lpstr>PowerPoint-Präsentation</vt:lpstr>
      <vt:lpstr>Zu meiner Person</vt:lpstr>
      <vt:lpstr>Agenda</vt:lpstr>
      <vt:lpstr>Motivation</vt:lpstr>
      <vt:lpstr>Lego Mindstorms NXT im Überblick</vt:lpstr>
      <vt:lpstr>PowerPoint-Präsentation</vt:lpstr>
      <vt:lpstr>&lt;VIDEO&gt; Drucker + Zauberwürfel Solver</vt:lpstr>
      <vt:lpstr>leJOS NXJ</vt:lpstr>
      <vt:lpstr>Behavior Programming</vt:lpstr>
      <vt:lpstr>&lt;LIVE-CODING&gt; Shooterbot</vt:lpstr>
      <vt:lpstr>&lt;DEMO&gt; NAO Next 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Bernhard Löwenstein</cp:lastModifiedBy>
  <cp:revision>647</cp:revision>
  <dcterms:created xsi:type="dcterms:W3CDTF">2004-06-02T14:27:59Z</dcterms:created>
  <dcterms:modified xsi:type="dcterms:W3CDTF">2013-03-11T16:53:07Z</dcterms:modified>
</cp:coreProperties>
</file>